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60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57" r:id="rId25"/>
    <p:sldId id="28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2" y="-330"/>
      </p:cViewPr>
      <p:guideLst>
        <p:guide orient="horz" pos="2160"/>
        <p:guide pos="564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F996FA-E90A-4B8E-BBDF-C4B0050B6D5A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F5E1A0-6A0E-4136-96BF-1B2B9800D9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F5E1A0-6A0E-4136-96BF-1B2B9800D97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Клик по цифре</a:t>
            </a:r>
            <a:r>
              <a:rPr lang="ru-RU" baseline="0" dirty="0" smtClean="0"/>
              <a:t> – появляется подсказка, соответствующая номеру вопроса. Клик по прямоугольнику с текстом – переход на  слайд с  вопросом, на который  оказалась нужна подсказка.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F5E1A0-6A0E-4136-96BF-1B2B9800D97C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F5E1A0-6A0E-4136-96BF-1B2B9800D97C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slide" Target="slide25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5.png"/><Relationship Id="rId7" Type="http://schemas.openxmlformats.org/officeDocument/2006/relationships/slide" Target="slide2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13.xml"/><Relationship Id="rId5" Type="http://schemas.openxmlformats.org/officeDocument/2006/relationships/slide" Target="slide14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15.xml"/><Relationship Id="rId5" Type="http://schemas.openxmlformats.org/officeDocument/2006/relationships/slide" Target="slide16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11.xml"/><Relationship Id="rId5" Type="http://schemas.openxmlformats.org/officeDocument/2006/relationships/slide" Target="slide13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15.xml"/><Relationship Id="rId5" Type="http://schemas.openxmlformats.org/officeDocument/2006/relationships/slide" Target="slide9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5.png"/><Relationship Id="rId7" Type="http://schemas.openxmlformats.org/officeDocument/2006/relationships/slide" Target="slide2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17.xml"/><Relationship Id="rId5" Type="http://schemas.openxmlformats.org/officeDocument/2006/relationships/slide" Target="slide18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5.png"/><Relationship Id="rId7" Type="http://schemas.openxmlformats.org/officeDocument/2006/relationships/slide" Target="slide2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13.xml"/><Relationship Id="rId5" Type="http://schemas.openxmlformats.org/officeDocument/2006/relationships/slide" Target="slide17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18.xml"/><Relationship Id="rId5" Type="http://schemas.openxmlformats.org/officeDocument/2006/relationships/slide" Target="slide20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13.xml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5.png"/><Relationship Id="rId7" Type="http://schemas.openxmlformats.org/officeDocument/2006/relationships/slide" Target="slide2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16.xml"/><Relationship Id="rId5" Type="http://schemas.openxmlformats.org/officeDocument/2006/relationships/slide" Target="slide20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15.xml"/><Relationship Id="rId5" Type="http://schemas.openxmlformats.org/officeDocument/2006/relationships/slide" Target="slide17.xml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5.png"/><Relationship Id="rId7" Type="http://schemas.openxmlformats.org/officeDocument/2006/relationships/slide" Target="slide2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22.xml"/><Relationship Id="rId5" Type="http://schemas.openxmlformats.org/officeDocument/2006/relationships/slide" Target="slide17.xml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17.xml"/><Relationship Id="rId5" Type="http://schemas.openxmlformats.org/officeDocument/2006/relationships/slide" Target="slide23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6.xml"/><Relationship Id="rId1" Type="http://schemas.openxmlformats.org/officeDocument/2006/relationships/audio" Target="&#1079;&#1074;&#1077;&#1079;&#1076;&#1086;&#1087;&#1072;&#1076;.mp3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3" Type="http://schemas.openxmlformats.org/officeDocument/2006/relationships/image" Target="../media/image3.png"/><Relationship Id="rId7" Type="http://schemas.openxmlformats.org/officeDocument/2006/relationships/slide" Target="slide2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4.xml"/><Relationship Id="rId5" Type="http://schemas.openxmlformats.org/officeDocument/2006/relationships/slide" Target="slide10.xml"/><Relationship Id="rId10" Type="http://schemas.openxmlformats.org/officeDocument/2006/relationships/image" Target="../media/image5.png"/><Relationship Id="rId4" Type="http://schemas.openxmlformats.org/officeDocument/2006/relationships/slide" Target="slide3.xml"/><Relationship Id="rId9" Type="http://schemas.openxmlformats.org/officeDocument/2006/relationships/slide" Target="slide1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4702/66124276.3c/0_69b84_283580fb_L.jpg" TargetMode="External"/><Relationship Id="rId3" Type="http://schemas.openxmlformats.org/officeDocument/2006/relationships/image" Target="../media/image3.png"/><Relationship Id="rId7" Type="http://schemas.openxmlformats.org/officeDocument/2006/relationships/hyperlink" Target="http://sikorka.blox.pl/resource/nauczyciel1.gif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pavlovkashkola.ucoz.ru/ED0448.png" TargetMode="External"/><Relationship Id="rId5" Type="http://schemas.openxmlformats.org/officeDocument/2006/relationships/hyperlink" Target="http://img-fotki.yandex.ru/get/5412/25585874.166/0_9ff07_5159da24_XL" TargetMode="External"/><Relationship Id="rId10" Type="http://schemas.openxmlformats.org/officeDocument/2006/relationships/slide" Target="slide1.xml"/><Relationship Id="rId4" Type="http://schemas.openxmlformats.org/officeDocument/2006/relationships/hyperlink" Target="http://openclipart.org/image/800px/svg_to_png/13442/DynV_Laboratory_image.png" TargetMode="External"/><Relationship Id="rId9" Type="http://schemas.openxmlformats.org/officeDocument/2006/relationships/hyperlink" Target="http://www.tatarovo.ru/sound.html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5.png"/><Relationship Id="rId7" Type="http://schemas.openxmlformats.org/officeDocument/2006/relationships/slide" Target="slide24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5.xml"/><Relationship Id="rId5" Type="http://schemas.openxmlformats.org/officeDocument/2006/relationships/slide" Target="slide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6.xml"/><Relationship Id="rId5" Type="http://schemas.openxmlformats.org/officeDocument/2006/relationships/slide" Target="slide9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10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5" Type="http://schemas.openxmlformats.org/officeDocument/2006/relationships/slide" Target="slide1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9.xml"/><Relationship Id="rId5" Type="http://schemas.openxmlformats.org/officeDocument/2006/relationships/slide" Target="slide12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slide" Target="slide6.xml"/><Relationship Id="rId5" Type="http://schemas.openxmlformats.org/officeDocument/2006/relationships/slide" Target="slide10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alphaModFix amt="71000"/>
            <a:lum/>
          </a:blip>
          <a:srcRect/>
          <a:stretch>
            <a:fillRect t="-53000" b="-5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643042" y="71414"/>
            <a:ext cx="5857916" cy="2786082"/>
          </a:xfrm>
          <a:prstGeom prst="flowChartAlternateProcess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Интерактивный</a:t>
            </a:r>
            <a:r>
              <a:rPr kumimoji="0" lang="ru-RU" sz="3600" b="1" i="1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 тест – лабиринт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/>
            </a:r>
            <a:b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</a:br>
            <a:r>
              <a:rPr kumimoji="0" lang="ru-RU" sz="4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«</a:t>
            </a:r>
            <a:r>
              <a:rPr lang="ru-RU" sz="4800" b="1" i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  <a:ea typeface="+mj-ea"/>
                <a:cs typeface="+mj-cs"/>
              </a:rPr>
              <a:t>ДА или НЕТ?</a:t>
            </a:r>
            <a:r>
              <a:rPr kumimoji="0" lang="ru-RU" sz="4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»</a:t>
            </a:r>
            <a:endParaRPr kumimoji="0" lang="ru-RU" sz="4800" b="1" i="1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3" name="Подзаголовок 2"/>
          <p:cNvSpPr txBox="1">
            <a:spLocks/>
          </p:cNvSpPr>
          <p:nvPr/>
        </p:nvSpPr>
        <p:spPr>
          <a:xfrm rot="20722012">
            <a:off x="-319171" y="3255185"/>
            <a:ext cx="3204000" cy="1440000"/>
          </a:xfrm>
          <a:prstGeom prst="flowChartAlternateProcess">
            <a:avLst/>
          </a:prstGeom>
          <a:noFill/>
          <a:ln>
            <a:noFill/>
          </a:ln>
          <a:effectLst/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002060"/>
                </a:solidFill>
                <a:latin typeface="Constantia" pitchFamily="18" charset="0"/>
              </a:rPr>
              <a:t>Орлова Ольга Дмитриевна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002060"/>
                </a:solidFill>
                <a:latin typeface="Constantia" pitchFamily="18" charset="0"/>
              </a:rPr>
              <a:t>учитель химии и биологии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002060"/>
                </a:solidFill>
                <a:latin typeface="Constantia" pitchFamily="18" charset="0"/>
              </a:rPr>
              <a:t>МБОУ «</a:t>
            </a:r>
            <a:r>
              <a:rPr lang="ru-RU" sz="1200" b="1" dirty="0" err="1" smtClean="0">
                <a:solidFill>
                  <a:srgbClr val="002060"/>
                </a:solidFill>
                <a:latin typeface="Constantia" pitchFamily="18" charset="0"/>
              </a:rPr>
              <a:t>Никитовская</a:t>
            </a:r>
            <a:r>
              <a:rPr lang="ru-RU" sz="1200" b="1" dirty="0" smtClean="0">
                <a:solidFill>
                  <a:srgbClr val="002060"/>
                </a:solidFill>
                <a:latin typeface="Constantia" pitchFamily="18" charset="0"/>
              </a:rPr>
              <a:t> СОШ»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b="1" dirty="0" smtClean="0">
                <a:solidFill>
                  <a:srgbClr val="002060"/>
                </a:solidFill>
                <a:latin typeface="Constantia" pitchFamily="18" charset="0"/>
              </a:rPr>
              <a:t>Красногвардейского района Белгородской области  </a:t>
            </a:r>
          </a:p>
          <a:p>
            <a:pPr marL="342900" indent="-342900" algn="ctr" fontAlgn="base">
              <a:spcBef>
                <a:spcPct val="20000"/>
              </a:spcBef>
              <a:spcAft>
                <a:spcPct val="0"/>
              </a:spcAft>
              <a:defRPr/>
            </a:pPr>
            <a:endParaRPr lang="ru-RU" sz="1200" b="1" kern="0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5429256" y="3857628"/>
            <a:ext cx="2928958" cy="1225686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/>
        </p:spPr>
        <p:txBody>
          <a:bodyPr/>
          <a:lstStyle/>
          <a:p>
            <a:pPr marL="342900" indent="-342900"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1400" b="1" kern="0" dirty="0" smtClean="0">
                <a:solidFill>
                  <a:srgbClr val="002060"/>
                </a:solidFill>
                <a:latin typeface="Constantia" pitchFamily="18" charset="0"/>
              </a:rPr>
              <a:t>Химия, 10 класс</a:t>
            </a:r>
          </a:p>
          <a:p>
            <a:pPr marL="342900" indent="-342900" algn="ctr" fontAlgn="base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1400" b="1" kern="0" dirty="0" smtClean="0">
                <a:solidFill>
                  <a:srgbClr val="002060"/>
                </a:solidFill>
                <a:latin typeface="Constantia" pitchFamily="18" charset="0"/>
              </a:rPr>
              <a:t>Тема «Кислородсодержащие органические соединения»</a:t>
            </a:r>
            <a:endParaRPr lang="ru-RU" sz="1400" b="1" kern="0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5" name="Стрелка вправо 4">
            <a:hlinkClick r:id="rId4" action="ppaction://hlinksldjump"/>
          </p:cNvPr>
          <p:cNvSpPr/>
          <p:nvPr/>
        </p:nvSpPr>
        <p:spPr>
          <a:xfrm>
            <a:off x="7858148" y="6429396"/>
            <a:ext cx="1106465" cy="428604"/>
          </a:xfrm>
          <a:prstGeom prst="rightArrow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ведения 6">
            <a:hlinkClick r:id="rId5" action="ppaction://hlinksldjump" highlightClick="1"/>
          </p:cNvPr>
          <p:cNvSpPr/>
          <p:nvPr/>
        </p:nvSpPr>
        <p:spPr>
          <a:xfrm rot="20580052">
            <a:off x="250844" y="2741416"/>
            <a:ext cx="725594" cy="358552"/>
          </a:xfrm>
          <a:prstGeom prst="actionButtonInformation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180" y="71414"/>
            <a:ext cx="763044" cy="768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flipH="1">
            <a:off x="597314" y="4133463"/>
            <a:ext cx="3117430" cy="23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29322" y="3888300"/>
            <a:ext cx="2357454" cy="262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Вертикальный свиток 7">
            <a:hlinkClick r:id="rId5" action="ppaction://hlinksldjump"/>
          </p:cNvPr>
          <p:cNvSpPr/>
          <p:nvPr/>
        </p:nvSpPr>
        <p:spPr>
          <a:xfrm>
            <a:off x="3000364" y="3917826"/>
            <a:ext cx="1285884" cy="1440000"/>
          </a:xfrm>
          <a:prstGeom prst="verticalScroll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onstantia" pitchFamily="18" charset="0"/>
              </a:rPr>
              <a:t>ДА?</a:t>
            </a:r>
            <a:endParaRPr lang="ru-RU" sz="32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sp>
        <p:nvSpPr>
          <p:cNvPr id="9" name="Вертикальный свиток 8">
            <a:hlinkClick r:id="rId6" action="ppaction://hlinksldjump"/>
          </p:cNvPr>
          <p:cNvSpPr/>
          <p:nvPr/>
        </p:nvSpPr>
        <p:spPr>
          <a:xfrm>
            <a:off x="4786314" y="3917826"/>
            <a:ext cx="1285884" cy="144000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НЕТ?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85720" y="571480"/>
            <a:ext cx="8572560" cy="314327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Понятию необратимый «гидролиз» сложных эфиров равноценно понятие «омыление»…</a:t>
            </a: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57686" y="68042"/>
            <a:ext cx="432000" cy="43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8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3" name="Picture 4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759505"/>
            <a:ext cx="1000132" cy="812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flipH="1">
            <a:off x="597314" y="4133463"/>
            <a:ext cx="3117430" cy="23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29322" y="3888300"/>
            <a:ext cx="2357454" cy="262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Вертикальный свиток 7">
            <a:hlinkClick r:id="rId5" action="ppaction://hlinksldjump"/>
          </p:cNvPr>
          <p:cNvSpPr/>
          <p:nvPr/>
        </p:nvSpPr>
        <p:spPr>
          <a:xfrm>
            <a:off x="3000364" y="3917826"/>
            <a:ext cx="1285884" cy="1440000"/>
          </a:xfrm>
          <a:prstGeom prst="verticalScroll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onstantia" pitchFamily="18" charset="0"/>
              </a:rPr>
              <a:t>ДА?</a:t>
            </a:r>
            <a:endParaRPr lang="ru-RU" sz="32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sp>
        <p:nvSpPr>
          <p:cNvPr id="9" name="Вертикальный свиток 8">
            <a:hlinkClick r:id="rId6" action="ppaction://hlinksldjump"/>
          </p:cNvPr>
          <p:cNvSpPr/>
          <p:nvPr/>
        </p:nvSpPr>
        <p:spPr>
          <a:xfrm>
            <a:off x="4786314" y="3917826"/>
            <a:ext cx="1285884" cy="144000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НЕТ?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85720" y="571480"/>
            <a:ext cx="8572560" cy="314327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dirty="0" smtClean="0"/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Вещество состава СН</a:t>
            </a:r>
            <a:r>
              <a:rPr lang="ru-RU" sz="2400" b="1" baseline="-25000" dirty="0" smtClean="0">
                <a:solidFill>
                  <a:srgbClr val="002060"/>
                </a:solidFill>
                <a:latin typeface="Constantia" pitchFamily="18" charset="0"/>
              </a:rPr>
              <a:t>3</a:t>
            </a: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-СОО-СН</a:t>
            </a:r>
            <a:r>
              <a:rPr lang="ru-RU" sz="2400" b="1" baseline="-25000" dirty="0" smtClean="0">
                <a:solidFill>
                  <a:srgbClr val="002060"/>
                </a:solidFill>
                <a:latin typeface="Constantia" pitchFamily="18" charset="0"/>
              </a:rPr>
              <a:t>3</a:t>
            </a: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 относится к сложным эфирам…</a:t>
            </a: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57686" y="68042"/>
            <a:ext cx="432000" cy="43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9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flipH="1">
            <a:off x="597314" y="4133463"/>
            <a:ext cx="3117430" cy="23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29322" y="3888300"/>
            <a:ext cx="2357454" cy="262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Вертикальный свиток 7">
            <a:hlinkClick r:id="rId5" action="ppaction://hlinksldjump"/>
          </p:cNvPr>
          <p:cNvSpPr/>
          <p:nvPr/>
        </p:nvSpPr>
        <p:spPr>
          <a:xfrm>
            <a:off x="3000364" y="3917826"/>
            <a:ext cx="1285884" cy="1440000"/>
          </a:xfrm>
          <a:prstGeom prst="verticalScroll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onstantia" pitchFamily="18" charset="0"/>
              </a:rPr>
              <a:t>ДА?</a:t>
            </a:r>
            <a:endParaRPr lang="ru-RU" sz="32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sp>
        <p:nvSpPr>
          <p:cNvPr id="9" name="Вертикальный свиток 8">
            <a:hlinkClick r:id="rId6" action="ppaction://hlinksldjump"/>
          </p:cNvPr>
          <p:cNvSpPr/>
          <p:nvPr/>
        </p:nvSpPr>
        <p:spPr>
          <a:xfrm>
            <a:off x="4786314" y="3917826"/>
            <a:ext cx="1285884" cy="144000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НЕТ?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85720" y="571480"/>
            <a:ext cx="8572560" cy="314327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dirty="0" smtClean="0"/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СН</a:t>
            </a:r>
            <a:r>
              <a:rPr lang="ru-RU" sz="2400" b="1" baseline="-25000" dirty="0" smtClean="0">
                <a:solidFill>
                  <a:srgbClr val="002060"/>
                </a:solidFill>
                <a:latin typeface="Constantia" pitchFamily="18" charset="0"/>
              </a:rPr>
              <a:t>2</a:t>
            </a: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 = СН –это радикал фенил…</a:t>
            </a: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57686" y="68042"/>
            <a:ext cx="571504" cy="43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10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flipH="1">
            <a:off x="597314" y="4133463"/>
            <a:ext cx="3117430" cy="23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29322" y="3888300"/>
            <a:ext cx="2357454" cy="262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Вертикальный свиток 7">
            <a:hlinkClick r:id="rId5" action="ppaction://hlinksldjump"/>
          </p:cNvPr>
          <p:cNvSpPr/>
          <p:nvPr/>
        </p:nvSpPr>
        <p:spPr>
          <a:xfrm>
            <a:off x="3000364" y="3917826"/>
            <a:ext cx="1285884" cy="1440000"/>
          </a:xfrm>
          <a:prstGeom prst="verticalScroll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onstantia" pitchFamily="18" charset="0"/>
              </a:rPr>
              <a:t>ДА?</a:t>
            </a:r>
            <a:endParaRPr lang="ru-RU" sz="32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sp>
        <p:nvSpPr>
          <p:cNvPr id="9" name="Вертикальный свиток 8">
            <a:hlinkClick r:id="rId6" action="ppaction://hlinksldjump"/>
          </p:cNvPr>
          <p:cNvSpPr/>
          <p:nvPr/>
        </p:nvSpPr>
        <p:spPr>
          <a:xfrm>
            <a:off x="4786314" y="3917826"/>
            <a:ext cx="1285884" cy="144000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НЕТ?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85720" y="571480"/>
            <a:ext cx="8572560" cy="314327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dirty="0" smtClean="0"/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Альдегиды восстанавливаются до первичных спиртов…</a:t>
            </a: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57686" y="68042"/>
            <a:ext cx="571504" cy="43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11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flipH="1">
            <a:off x="597314" y="4133463"/>
            <a:ext cx="3117430" cy="23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29322" y="3888300"/>
            <a:ext cx="2357454" cy="262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Вертикальный свиток 7">
            <a:hlinkClick r:id="rId5" action="ppaction://hlinksldjump"/>
          </p:cNvPr>
          <p:cNvSpPr/>
          <p:nvPr/>
        </p:nvSpPr>
        <p:spPr>
          <a:xfrm>
            <a:off x="3000364" y="3917826"/>
            <a:ext cx="1285884" cy="1440000"/>
          </a:xfrm>
          <a:prstGeom prst="verticalScroll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onstantia" pitchFamily="18" charset="0"/>
              </a:rPr>
              <a:t>ДА?</a:t>
            </a:r>
            <a:endParaRPr lang="ru-RU" sz="32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sp>
        <p:nvSpPr>
          <p:cNvPr id="9" name="Вертикальный свиток 8">
            <a:hlinkClick r:id="rId6" action="ppaction://hlinksldjump"/>
          </p:cNvPr>
          <p:cNvSpPr/>
          <p:nvPr/>
        </p:nvSpPr>
        <p:spPr>
          <a:xfrm>
            <a:off x="4786314" y="3917826"/>
            <a:ext cx="1285884" cy="144000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НЕТ?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85720" y="571480"/>
            <a:ext cx="8572560" cy="314327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Вторичные спирты окисляются до кетонов…</a:t>
            </a: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57686" y="68042"/>
            <a:ext cx="571504" cy="43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12</a:t>
            </a: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12" name="Picture 4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759505"/>
            <a:ext cx="1000132" cy="812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flipH="1">
            <a:off x="597314" y="4133463"/>
            <a:ext cx="3117430" cy="23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29322" y="3888300"/>
            <a:ext cx="2357454" cy="262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Вертикальный свиток 7">
            <a:hlinkClick r:id="rId5" action="ppaction://hlinksldjump"/>
          </p:cNvPr>
          <p:cNvSpPr/>
          <p:nvPr/>
        </p:nvSpPr>
        <p:spPr>
          <a:xfrm>
            <a:off x="3000364" y="3917826"/>
            <a:ext cx="1285884" cy="1440000"/>
          </a:xfrm>
          <a:prstGeom prst="verticalScroll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onstantia" pitchFamily="18" charset="0"/>
              </a:rPr>
              <a:t>ДА?</a:t>
            </a:r>
            <a:endParaRPr lang="ru-RU" sz="32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sp>
        <p:nvSpPr>
          <p:cNvPr id="9" name="Вертикальный свиток 8">
            <a:hlinkClick r:id="rId6" action="ppaction://hlinksldjump"/>
          </p:cNvPr>
          <p:cNvSpPr/>
          <p:nvPr/>
        </p:nvSpPr>
        <p:spPr>
          <a:xfrm>
            <a:off x="4786314" y="3917826"/>
            <a:ext cx="1285884" cy="144000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НЕТ?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85720" y="571480"/>
            <a:ext cx="8572560" cy="314327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Спирты проявляют слабые кислотные свойства…</a:t>
            </a: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57686" y="68042"/>
            <a:ext cx="571504" cy="43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13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flipH="1">
            <a:off x="597314" y="4133463"/>
            <a:ext cx="3117430" cy="23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29322" y="3888300"/>
            <a:ext cx="2357454" cy="262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Вертикальный свиток 7">
            <a:hlinkClick r:id="rId5" action="ppaction://hlinksldjump"/>
          </p:cNvPr>
          <p:cNvSpPr/>
          <p:nvPr/>
        </p:nvSpPr>
        <p:spPr>
          <a:xfrm>
            <a:off x="3000364" y="3917826"/>
            <a:ext cx="1285884" cy="1440000"/>
          </a:xfrm>
          <a:prstGeom prst="verticalScroll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onstantia" pitchFamily="18" charset="0"/>
              </a:rPr>
              <a:t>ДА?</a:t>
            </a:r>
            <a:endParaRPr lang="ru-RU" sz="32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sp>
        <p:nvSpPr>
          <p:cNvPr id="9" name="Вертикальный свиток 8">
            <a:hlinkClick r:id="rId6" action="ppaction://hlinksldjump"/>
          </p:cNvPr>
          <p:cNvSpPr/>
          <p:nvPr/>
        </p:nvSpPr>
        <p:spPr>
          <a:xfrm>
            <a:off x="4786314" y="3917826"/>
            <a:ext cx="1285884" cy="144000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НЕТ?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85720" y="571480"/>
            <a:ext cx="8572560" cy="314327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Реакция «серебряного зеркала» характерна для всех карбоновых кислот …</a:t>
            </a: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57686" y="68042"/>
            <a:ext cx="571504" cy="43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14</a:t>
            </a: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12" name="Picture 4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759505"/>
            <a:ext cx="1000132" cy="812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flipH="1">
            <a:off x="597314" y="4133463"/>
            <a:ext cx="3117430" cy="23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29322" y="3888300"/>
            <a:ext cx="2357454" cy="262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Вертикальный свиток 7">
            <a:hlinkClick r:id="rId5" action="ppaction://hlinksldjump"/>
          </p:cNvPr>
          <p:cNvSpPr/>
          <p:nvPr/>
        </p:nvSpPr>
        <p:spPr>
          <a:xfrm>
            <a:off x="3000364" y="3917826"/>
            <a:ext cx="1285884" cy="1440000"/>
          </a:xfrm>
          <a:prstGeom prst="verticalScroll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onstantia" pitchFamily="18" charset="0"/>
              </a:rPr>
              <a:t>ДА?</a:t>
            </a:r>
            <a:endParaRPr lang="ru-RU" sz="32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sp>
        <p:nvSpPr>
          <p:cNvPr id="9" name="Вертикальный свиток 8">
            <a:hlinkClick r:id="rId6" action="ppaction://hlinksldjump"/>
          </p:cNvPr>
          <p:cNvSpPr/>
          <p:nvPr/>
        </p:nvSpPr>
        <p:spPr>
          <a:xfrm>
            <a:off x="4786314" y="3917826"/>
            <a:ext cx="1285884" cy="144000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НЕТ?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85720" y="571480"/>
            <a:ext cx="8572560" cy="314327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Реакция этерификации лежит в основе получения сложных эфиров …</a:t>
            </a: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57686" y="68042"/>
            <a:ext cx="571504" cy="43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15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flipH="1">
            <a:off x="597314" y="4133463"/>
            <a:ext cx="3117430" cy="23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29322" y="3888300"/>
            <a:ext cx="2357454" cy="262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Вертикальный свиток 7">
            <a:hlinkClick r:id="rId5" action="ppaction://hlinksldjump"/>
          </p:cNvPr>
          <p:cNvSpPr/>
          <p:nvPr/>
        </p:nvSpPr>
        <p:spPr>
          <a:xfrm>
            <a:off x="3000364" y="3917826"/>
            <a:ext cx="1285884" cy="1440000"/>
          </a:xfrm>
          <a:prstGeom prst="verticalScroll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onstantia" pitchFamily="18" charset="0"/>
              </a:rPr>
              <a:t>ДА?</a:t>
            </a:r>
            <a:endParaRPr lang="ru-RU" sz="32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sp>
        <p:nvSpPr>
          <p:cNvPr id="9" name="Вертикальный свиток 8">
            <a:hlinkClick r:id="rId6" action="ppaction://hlinksldjump"/>
          </p:cNvPr>
          <p:cNvSpPr/>
          <p:nvPr/>
        </p:nvSpPr>
        <p:spPr>
          <a:xfrm>
            <a:off x="4786314" y="3917826"/>
            <a:ext cx="1285884" cy="144000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НЕТ?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85720" y="571480"/>
            <a:ext cx="8572560" cy="314327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Карбоновые кислоты не имеют общих свойств с минеральными кислотами…</a:t>
            </a: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57686" y="68042"/>
            <a:ext cx="571504" cy="43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16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flipH="1">
            <a:off x="597314" y="4133463"/>
            <a:ext cx="3117430" cy="23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29322" y="3888300"/>
            <a:ext cx="2357454" cy="262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Вертикальный свиток 7">
            <a:hlinkClick r:id="rId5" action="ppaction://hlinksldjump"/>
          </p:cNvPr>
          <p:cNvSpPr/>
          <p:nvPr/>
        </p:nvSpPr>
        <p:spPr>
          <a:xfrm>
            <a:off x="3000364" y="3917826"/>
            <a:ext cx="1285884" cy="1440000"/>
          </a:xfrm>
          <a:prstGeom prst="verticalScroll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onstantia" pitchFamily="18" charset="0"/>
              </a:rPr>
              <a:t>ДА?</a:t>
            </a:r>
            <a:endParaRPr lang="ru-RU" sz="32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sp>
        <p:nvSpPr>
          <p:cNvPr id="9" name="Вертикальный свиток 8">
            <a:hlinkClick r:id="rId6" action="ppaction://hlinksldjump"/>
          </p:cNvPr>
          <p:cNvSpPr/>
          <p:nvPr/>
        </p:nvSpPr>
        <p:spPr>
          <a:xfrm>
            <a:off x="4786314" y="3917826"/>
            <a:ext cx="1285884" cy="144000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НЕТ?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85720" y="571480"/>
            <a:ext cx="8572560" cy="314327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Гидролиз </a:t>
            </a:r>
            <a:r>
              <a:rPr lang="ru-RU" sz="2400" b="1" dirty="0" err="1" smtClean="0">
                <a:solidFill>
                  <a:srgbClr val="002060"/>
                </a:solidFill>
                <a:latin typeface="Constantia" pitchFamily="18" charset="0"/>
              </a:rPr>
              <a:t>алкилгалогенидов</a:t>
            </a: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 – реакция нуклеофильного замещения …</a:t>
            </a: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57686" y="68042"/>
            <a:ext cx="571504" cy="43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17</a:t>
            </a: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12" name="Picture 4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759505"/>
            <a:ext cx="1000132" cy="812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Constantia" pitchFamily="18" charset="0"/>
              </a:rPr>
              <a:t>Правила игры </a:t>
            </a:r>
            <a:endParaRPr lang="ru-RU" sz="2400" b="1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00034" y="857232"/>
            <a:ext cx="8143932" cy="442915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Constantia" pitchFamily="18" charset="0"/>
              </a:rPr>
              <a:t>Вам предлагается найти верный путь к финишу, ответив на 20 вопросов, составленных по теме «Кислородсодержащие органические соединения».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Constantia" pitchFamily="18" charset="0"/>
              </a:rPr>
              <a:t> После прочтения вопроса выбираем один ответ – «да» или «нет».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rgbClr val="002060"/>
                </a:solidFill>
                <a:latin typeface="Constantia" pitchFamily="18" charset="0"/>
              </a:rPr>
              <a:t>При ответе на некоторые вопросы можно воспользоваться подсказкой          .            </a:t>
            </a:r>
            <a:endParaRPr lang="ru-RU" sz="2400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5500702"/>
            <a:ext cx="8229600" cy="64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b="1" i="1" noProof="0" dirty="0" smtClean="0">
                <a:solidFill>
                  <a:srgbClr val="C00000"/>
                </a:solidFill>
                <a:latin typeface="Constantia" pitchFamily="18" charset="0"/>
                <a:ea typeface="+mj-ea"/>
                <a:cs typeface="+mj-cs"/>
              </a:rPr>
              <a:t>Будьте внимательны!  </a:t>
            </a:r>
            <a:r>
              <a:rPr lang="ru-RU" sz="3600" b="1" i="1" dirty="0" smtClean="0">
                <a:solidFill>
                  <a:srgbClr val="C00000"/>
                </a:solidFill>
                <a:latin typeface="Constantia" pitchFamily="18" charset="0"/>
                <a:ea typeface="+mj-ea"/>
                <a:cs typeface="+mj-cs"/>
              </a:rPr>
              <a:t>Входим </a:t>
            </a:r>
            <a:r>
              <a:rPr lang="ru-RU" sz="3600" b="1" i="1" smtClean="0">
                <a:solidFill>
                  <a:srgbClr val="C00000"/>
                </a:solidFill>
                <a:latin typeface="Constantia" pitchFamily="18" charset="0"/>
                <a:ea typeface="+mj-ea"/>
                <a:cs typeface="+mj-cs"/>
              </a:rPr>
              <a:t>в лабиринт</a:t>
            </a:r>
            <a:r>
              <a:rPr lang="ru-RU" sz="3600" b="1" i="1" noProof="0" smtClean="0">
                <a:solidFill>
                  <a:srgbClr val="C00000"/>
                </a:solidFill>
                <a:latin typeface="Constantia" pitchFamily="18" charset="0"/>
                <a:ea typeface="+mj-ea"/>
                <a:cs typeface="+mj-cs"/>
              </a:rPr>
              <a:t>!</a:t>
            </a:r>
            <a:r>
              <a:rPr kumimoji="0" lang="ru-RU" sz="3600" b="1" i="1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onstantia" pitchFamily="18" charset="0"/>
                <a:ea typeface="+mj-ea"/>
                <a:cs typeface="+mj-cs"/>
              </a:rPr>
              <a:t> 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nstantia" pitchFamily="18" charset="0"/>
              <a:ea typeface="+mj-ea"/>
              <a:cs typeface="+mj-cs"/>
            </a:endParaRPr>
          </a:p>
        </p:txBody>
      </p:sp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3428992" y="6500834"/>
            <a:ext cx="2357454" cy="357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  <a:latin typeface="Constantia" pitchFamily="18" charset="0"/>
              </a:rPr>
              <a:t>Старт </a:t>
            </a:r>
            <a:endParaRPr lang="ru-RU" sz="2400" b="1" dirty="0">
              <a:solidFill>
                <a:srgbClr val="7030A0"/>
              </a:solidFill>
              <a:latin typeface="Constantia" pitchFamily="18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7752" y="4500570"/>
            <a:ext cx="571504" cy="464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flipH="1">
            <a:off x="597314" y="4133463"/>
            <a:ext cx="3117430" cy="23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29322" y="3888300"/>
            <a:ext cx="2357454" cy="262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Вертикальный свиток 7">
            <a:hlinkClick r:id="rId5" action="ppaction://hlinksldjump"/>
          </p:cNvPr>
          <p:cNvSpPr/>
          <p:nvPr/>
        </p:nvSpPr>
        <p:spPr>
          <a:xfrm>
            <a:off x="3000364" y="3917826"/>
            <a:ext cx="1285884" cy="1440000"/>
          </a:xfrm>
          <a:prstGeom prst="verticalScroll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onstantia" pitchFamily="18" charset="0"/>
              </a:rPr>
              <a:t>ДА?</a:t>
            </a:r>
            <a:endParaRPr lang="ru-RU" sz="32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sp>
        <p:nvSpPr>
          <p:cNvPr id="9" name="Вертикальный свиток 8">
            <a:hlinkClick r:id="rId6" action="ppaction://hlinksldjump"/>
          </p:cNvPr>
          <p:cNvSpPr/>
          <p:nvPr/>
        </p:nvSpPr>
        <p:spPr>
          <a:xfrm>
            <a:off x="4786314" y="3917826"/>
            <a:ext cx="1285884" cy="144000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НЕТ?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85720" y="571480"/>
            <a:ext cx="8572560" cy="314327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Формальдегид не применяют для получения пластмасс …</a:t>
            </a: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57686" y="68042"/>
            <a:ext cx="571504" cy="43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18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flipH="1">
            <a:off x="597314" y="4133463"/>
            <a:ext cx="3117430" cy="23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29322" y="3888300"/>
            <a:ext cx="2357454" cy="262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Вертикальный свиток 7">
            <a:hlinkClick r:id="rId5" action="ppaction://hlinksldjump"/>
          </p:cNvPr>
          <p:cNvSpPr/>
          <p:nvPr/>
        </p:nvSpPr>
        <p:spPr>
          <a:xfrm>
            <a:off x="3000364" y="3917826"/>
            <a:ext cx="1285884" cy="1440000"/>
          </a:xfrm>
          <a:prstGeom prst="verticalScroll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onstantia" pitchFamily="18" charset="0"/>
              </a:rPr>
              <a:t>ДА?</a:t>
            </a:r>
            <a:endParaRPr lang="ru-RU" sz="32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sp>
        <p:nvSpPr>
          <p:cNvPr id="9" name="Вертикальный свиток 8">
            <a:hlinkClick r:id="rId6" action="ppaction://hlinksldjump"/>
          </p:cNvPr>
          <p:cNvSpPr/>
          <p:nvPr/>
        </p:nvSpPr>
        <p:spPr>
          <a:xfrm>
            <a:off x="4786314" y="3917826"/>
            <a:ext cx="1285884" cy="144000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НЕТ?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85720" y="571480"/>
            <a:ext cx="8572560" cy="314327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Фенол – экологически  безопасное вещество …</a:t>
            </a: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57686" y="68042"/>
            <a:ext cx="571504" cy="43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19</a:t>
            </a: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12" name="Picture 4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759505"/>
            <a:ext cx="1000132" cy="812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flipH="1">
            <a:off x="597314" y="4133463"/>
            <a:ext cx="3117430" cy="23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29322" y="3888300"/>
            <a:ext cx="2357454" cy="262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Вертикальный свиток 7">
            <a:hlinkClick r:id="rId5" action="ppaction://hlinksldjump"/>
          </p:cNvPr>
          <p:cNvSpPr/>
          <p:nvPr/>
        </p:nvSpPr>
        <p:spPr>
          <a:xfrm>
            <a:off x="3000364" y="3917826"/>
            <a:ext cx="1285884" cy="1440000"/>
          </a:xfrm>
          <a:prstGeom prst="verticalScroll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onstantia" pitchFamily="18" charset="0"/>
              </a:rPr>
              <a:t>ДА?</a:t>
            </a:r>
            <a:endParaRPr lang="ru-RU" sz="32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sp>
        <p:nvSpPr>
          <p:cNvPr id="9" name="Вертикальный свиток 8">
            <a:hlinkClick r:id="rId6" action="ppaction://hlinksldjump"/>
          </p:cNvPr>
          <p:cNvSpPr/>
          <p:nvPr/>
        </p:nvSpPr>
        <p:spPr>
          <a:xfrm>
            <a:off x="4786314" y="3917826"/>
            <a:ext cx="1285884" cy="144000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НЕТ?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85720" y="571480"/>
            <a:ext cx="8572560" cy="314327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Жидкие жиры содержат в своем составе высшие непредельные кислоты …</a:t>
            </a: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57686" y="68042"/>
            <a:ext cx="571504" cy="43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20</a:t>
            </a:r>
            <a:endParaRPr lang="ru-RU" sz="1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 flipH="1">
            <a:off x="597314" y="4133463"/>
            <a:ext cx="3117430" cy="23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29322" y="3888300"/>
            <a:ext cx="2357454" cy="262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Горизонтальный свиток 9"/>
          <p:cNvSpPr/>
          <p:nvPr/>
        </p:nvSpPr>
        <p:spPr>
          <a:xfrm>
            <a:off x="285720" y="571480"/>
            <a:ext cx="8572560" cy="3357586"/>
          </a:xfrm>
          <a:prstGeom prst="horizontalScroll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МОЛОДЕЦ! 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ТЫ УСПЕШНО СПРАВИЛСЯ С ЗАДАНИЯМИ 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И </a:t>
            </a: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ДОСТОИН ОТЛИЧНОЙ ОТМЕТКИ!</a:t>
            </a: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868" y="3429000"/>
            <a:ext cx="571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Constantia" pitchFamily="18" charset="0"/>
              </a:rPr>
              <a:t>5</a:t>
            </a:r>
            <a:endParaRPr lang="ru-RU" sz="60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786446" y="3571876"/>
            <a:ext cx="571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  <a:latin typeface="Constantia" pitchFamily="18" charset="0"/>
              </a:rPr>
              <a:t>5</a:t>
            </a:r>
            <a:endParaRPr lang="ru-RU" sz="60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8" name="звездопа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email"/>
          <a:stretch>
            <a:fillRect/>
          </a:stretch>
        </p:blipFill>
        <p:spPr>
          <a:xfrm>
            <a:off x="8072462" y="214290"/>
            <a:ext cx="304800" cy="304800"/>
          </a:xfrm>
          <a:prstGeom prst="rect">
            <a:avLst/>
          </a:prstGeom>
        </p:spPr>
      </p:pic>
      <p:sp>
        <p:nvSpPr>
          <p:cNvPr id="9" name="Управляющая кнопка: настраиваемая 8">
            <a:hlinkClick r:id="" action="ppaction://hlinkshowjump?jump=endshow" highlightClick="1"/>
          </p:cNvPr>
          <p:cNvSpPr/>
          <p:nvPr/>
        </p:nvSpPr>
        <p:spPr>
          <a:xfrm>
            <a:off x="7929586" y="6572296"/>
            <a:ext cx="1071538" cy="252000"/>
          </a:xfrm>
          <a:prstGeom prst="actionButtonBlank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Выход </a:t>
            </a:r>
            <a:endParaRPr lang="ru-RU" b="1" dirty="0">
              <a:solidFill>
                <a:srgbClr val="00206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8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181"/>
                            </p:stCondLst>
                            <p:childTnLst>
                              <p:par>
                                <p:cTn id="1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showWhenStopped="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0" grpId="0" animBg="1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726780">
            <a:off x="3786182" y="2566224"/>
            <a:ext cx="2043082" cy="500066"/>
          </a:xfrm>
        </p:spPr>
        <p:txBody>
          <a:bodyPr>
            <a:normAutofit/>
          </a:bodyPr>
          <a:lstStyle/>
          <a:p>
            <a:r>
              <a:rPr lang="ru-RU" sz="1800" b="1" dirty="0" err="1" smtClean="0">
                <a:solidFill>
                  <a:srgbClr val="7030A0"/>
                </a:solidFill>
                <a:latin typeface="Constantia" pitchFamily="18" charset="0"/>
              </a:rPr>
              <a:t>Подсказочку</a:t>
            </a:r>
            <a:r>
              <a:rPr lang="ru-RU" sz="1800" b="1" dirty="0" smtClean="0">
                <a:solidFill>
                  <a:srgbClr val="7030A0"/>
                </a:solidFill>
                <a:latin typeface="Constantia" pitchFamily="18" charset="0"/>
              </a:rPr>
              <a:t>?  </a:t>
            </a:r>
            <a:endParaRPr lang="ru-RU" sz="1800" b="1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142844" y="880306"/>
            <a:ext cx="2988000" cy="162000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Constantia" pitchFamily="18" charset="0"/>
              </a:rPr>
              <a:t>1. </a:t>
            </a:r>
            <a:r>
              <a:rPr lang="ru-RU" sz="1400" b="1" dirty="0" err="1" smtClean="0">
                <a:solidFill>
                  <a:srgbClr val="002060"/>
                </a:solidFill>
                <a:latin typeface="Constantia" pitchFamily="18" charset="0"/>
              </a:rPr>
              <a:t>Кислородсодержа́щие</a:t>
            </a:r>
            <a:r>
              <a:rPr lang="ru-RU" sz="1400" b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sz="1400" b="1" dirty="0" err="1" smtClean="0">
                <a:solidFill>
                  <a:srgbClr val="002060"/>
                </a:solidFill>
                <a:latin typeface="Constantia" pitchFamily="18" charset="0"/>
              </a:rPr>
              <a:t>органи́ческие</a:t>
            </a:r>
            <a:r>
              <a:rPr lang="ru-RU" sz="1400" b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sz="1400" b="1" dirty="0" err="1" smtClean="0">
                <a:solidFill>
                  <a:srgbClr val="002060"/>
                </a:solidFill>
                <a:latin typeface="Constantia" pitchFamily="18" charset="0"/>
              </a:rPr>
              <a:t>соедине́ния</a:t>
            </a:r>
            <a:r>
              <a:rPr lang="ru-RU" sz="1400" b="1" dirty="0" smtClean="0">
                <a:solidFill>
                  <a:srgbClr val="002060"/>
                </a:solidFill>
                <a:latin typeface="Constantia" pitchFamily="18" charset="0"/>
              </a:rPr>
              <a:t> — соединения, содержащие в молекуле связи углерод — водород и углерод — кислород.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>
            <a:hlinkClick r:id="rId5" action="ppaction://hlinksldjump"/>
          </p:cNvPr>
          <p:cNvSpPr/>
          <p:nvPr/>
        </p:nvSpPr>
        <p:spPr>
          <a:xfrm>
            <a:off x="142844" y="2737694"/>
            <a:ext cx="2988000" cy="162000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Constantia" pitchFamily="18" charset="0"/>
              </a:rPr>
              <a:t>8. Гидролиз сложных эфиров в  щелочной среде необратим из-за образования </a:t>
            </a:r>
            <a:r>
              <a:rPr lang="ru-RU" sz="1400" b="1" dirty="0" err="1" smtClean="0">
                <a:solidFill>
                  <a:srgbClr val="002060"/>
                </a:solidFill>
                <a:latin typeface="Constantia" pitchFamily="18" charset="0"/>
              </a:rPr>
              <a:t>карбоксилат-ионов</a:t>
            </a:r>
            <a:r>
              <a:rPr lang="ru-RU" sz="1400" b="1" dirty="0" smtClean="0">
                <a:solidFill>
                  <a:srgbClr val="002060"/>
                </a:solidFill>
                <a:latin typeface="Constantia" pitchFamily="18" charset="0"/>
              </a:rPr>
              <a:t> RCOO−, не проявляющих </a:t>
            </a:r>
            <a:r>
              <a:rPr lang="ru-RU" sz="1400" b="1" dirty="0" err="1" smtClean="0">
                <a:solidFill>
                  <a:srgbClr val="002060"/>
                </a:solidFill>
                <a:latin typeface="Constantia" pitchFamily="18" charset="0"/>
              </a:rPr>
              <a:t>электрофильных</a:t>
            </a:r>
            <a:r>
              <a:rPr lang="ru-RU" sz="1400" b="1" dirty="0" smtClean="0">
                <a:solidFill>
                  <a:srgbClr val="002060"/>
                </a:solidFill>
                <a:latin typeface="Constantia" pitchFamily="18" charset="0"/>
              </a:rPr>
              <a:t> свойств.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>
            <a:hlinkClick r:id="rId6" action="ppaction://hlinksldjump"/>
          </p:cNvPr>
          <p:cNvSpPr/>
          <p:nvPr/>
        </p:nvSpPr>
        <p:spPr>
          <a:xfrm>
            <a:off x="142844" y="4595082"/>
            <a:ext cx="2988000" cy="162000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Constantia" pitchFamily="18" charset="0"/>
              </a:rPr>
              <a:t>12. В зависимости от того, при каком углеродном атоме находится гидроксильная группа, различают спирты первичные (RСН2ОН), вторичные (R2СНОН) и третичные (R3СОН) 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>
            <a:hlinkClick r:id="rId7" action="ppaction://hlinksldjump"/>
          </p:cNvPr>
          <p:cNvSpPr/>
          <p:nvPr/>
        </p:nvSpPr>
        <p:spPr>
          <a:xfrm>
            <a:off x="5941718" y="4595082"/>
            <a:ext cx="2988000" cy="162000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Constantia" pitchFamily="18" charset="0"/>
              </a:rPr>
              <a:t>19. Фенол обладает бактерицидным действием; в медицине используется в виде разбавленных водных растворов для дезинфекции помещений и предметов больничного обихода.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0" name="Прямоугольник 9">
            <a:hlinkClick r:id="rId8" action="ppaction://hlinksldjump"/>
          </p:cNvPr>
          <p:cNvSpPr/>
          <p:nvPr/>
        </p:nvSpPr>
        <p:spPr>
          <a:xfrm>
            <a:off x="5929322" y="2737694"/>
            <a:ext cx="2988000" cy="162000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Constantia" pitchFamily="18" charset="0"/>
              </a:rPr>
              <a:t>17. Реакции нуклеофильного замещения — реакции замещения, в которых атаку осуществляет </a:t>
            </a:r>
            <a:r>
              <a:rPr lang="ru-RU" sz="1400" b="1" dirty="0" err="1" smtClean="0">
                <a:solidFill>
                  <a:srgbClr val="002060"/>
                </a:solidFill>
                <a:latin typeface="Constantia" pitchFamily="18" charset="0"/>
              </a:rPr>
              <a:t>нуклеофил</a:t>
            </a:r>
            <a:r>
              <a:rPr lang="ru-RU" sz="1400" b="1" dirty="0" smtClean="0">
                <a:solidFill>
                  <a:srgbClr val="002060"/>
                </a:solidFill>
                <a:latin typeface="Constantia" pitchFamily="18" charset="0"/>
              </a:rPr>
              <a:t> — реагент, несущий </a:t>
            </a:r>
            <a:r>
              <a:rPr lang="ru-RU" sz="1400" b="1" dirty="0" err="1" smtClean="0">
                <a:solidFill>
                  <a:srgbClr val="002060"/>
                </a:solidFill>
                <a:latin typeface="Constantia" pitchFamily="18" charset="0"/>
              </a:rPr>
              <a:t>неподеленную</a:t>
            </a:r>
            <a:r>
              <a:rPr lang="ru-RU" sz="1400" b="1" dirty="0" smtClean="0">
                <a:solidFill>
                  <a:srgbClr val="002060"/>
                </a:solidFill>
                <a:latin typeface="Constantia" pitchFamily="18" charset="0"/>
              </a:rPr>
              <a:t> электронную пару. 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>
            <a:hlinkClick r:id="rId9" action="ppaction://hlinksldjump"/>
          </p:cNvPr>
          <p:cNvSpPr/>
          <p:nvPr/>
        </p:nvSpPr>
        <p:spPr>
          <a:xfrm>
            <a:off x="5941718" y="880306"/>
            <a:ext cx="2988000" cy="1620000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Constantia" pitchFamily="18" charset="0"/>
              </a:rPr>
              <a:t>14. Реакция серебряного зеркала — это реакция восстановления серебра из аммиачного раствора оксида серебра (реактив </a:t>
            </a:r>
            <a:r>
              <a:rPr lang="ru-RU" sz="1400" b="1" dirty="0" err="1" smtClean="0">
                <a:solidFill>
                  <a:srgbClr val="002060"/>
                </a:solidFill>
                <a:latin typeface="Constantia" pitchFamily="18" charset="0"/>
              </a:rPr>
              <a:t>Толленса</a:t>
            </a:r>
            <a:r>
              <a:rPr lang="ru-RU" sz="1400" b="1" dirty="0" smtClean="0">
                <a:solidFill>
                  <a:srgbClr val="002060"/>
                </a:solidFill>
                <a:latin typeface="Constantia" pitchFamily="18" charset="0"/>
              </a:rPr>
              <a:t>). </a:t>
            </a:r>
            <a:endParaRPr lang="ru-RU" sz="1400" b="1" dirty="0">
              <a:solidFill>
                <a:srgbClr val="002060"/>
              </a:soli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0" cstate="email"/>
          <a:stretch>
            <a:fillRect/>
          </a:stretch>
        </p:blipFill>
        <p:spPr bwMode="auto">
          <a:xfrm flipH="1">
            <a:off x="3337042" y="2928934"/>
            <a:ext cx="216365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Овал 16"/>
          <p:cNvSpPr/>
          <p:nvPr/>
        </p:nvSpPr>
        <p:spPr>
          <a:xfrm>
            <a:off x="857224" y="6570586"/>
            <a:ext cx="612000" cy="2160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+mj-lt"/>
              </a:rPr>
              <a:t>1</a:t>
            </a:r>
            <a:endParaRPr lang="ru-RU" sz="1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2235022" y="6570586"/>
            <a:ext cx="612000" cy="2160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+mj-lt"/>
              </a:rPr>
              <a:t>8</a:t>
            </a:r>
            <a:endParaRPr lang="ru-RU" sz="1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3612820" y="6570586"/>
            <a:ext cx="612000" cy="2160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+mj-lt"/>
              </a:rPr>
              <a:t>12</a:t>
            </a:r>
            <a:endParaRPr lang="ru-RU" sz="1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4990618" y="6570586"/>
            <a:ext cx="612000" cy="2160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+mj-lt"/>
              </a:rPr>
              <a:t>14</a:t>
            </a:r>
            <a:endParaRPr lang="ru-RU" sz="1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6368416" y="6570586"/>
            <a:ext cx="612000" cy="2160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+mj-lt"/>
              </a:rPr>
              <a:t>17</a:t>
            </a:r>
            <a:endParaRPr lang="ru-RU" sz="16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7746214" y="6570586"/>
            <a:ext cx="612000" cy="216000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+mj-lt"/>
              </a:rPr>
              <a:t>19</a:t>
            </a:r>
            <a:endParaRPr lang="ru-RU" sz="1600" b="1" dirty="0">
              <a:solidFill>
                <a:schemeClr val="tx1"/>
              </a:solidFill>
              <a:latin typeface="+mj-lt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3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000108"/>
            <a:ext cx="8715436" cy="2643206"/>
          </a:xfrm>
        </p:spPr>
        <p:txBody>
          <a:bodyPr>
            <a:noAutofit/>
          </a:bodyPr>
          <a:lstStyle/>
          <a:p>
            <a:pPr algn="l"/>
            <a:r>
              <a:rPr lang="ru-RU" sz="1800" dirty="0" smtClean="0">
                <a:latin typeface="Constantia" pitchFamily="18" charset="0"/>
                <a:hlinkClick r:id="rId4"/>
              </a:rPr>
              <a:t/>
            </a:r>
            <a:br>
              <a:rPr lang="ru-RU" sz="1800" dirty="0" smtClean="0">
                <a:latin typeface="Constantia" pitchFamily="18" charset="0"/>
                <a:hlinkClick r:id="rId4"/>
              </a:rPr>
            </a:br>
            <a:r>
              <a:rPr lang="ru-RU" sz="1800" dirty="0" smtClean="0">
                <a:latin typeface="Constantia" pitchFamily="18" charset="0"/>
                <a:hlinkClick r:id="rId4"/>
              </a:rPr>
              <a:t/>
            </a:r>
            <a:br>
              <a:rPr lang="ru-RU" sz="1800" dirty="0" smtClean="0">
                <a:latin typeface="Constantia" pitchFamily="18" charset="0"/>
                <a:hlinkClick r:id="rId4"/>
              </a:rPr>
            </a:br>
            <a:r>
              <a:rPr lang="ru-RU" sz="1800" dirty="0" smtClean="0">
                <a:latin typeface="Constantia" pitchFamily="18" charset="0"/>
                <a:hlinkClick r:id="rId4"/>
              </a:rPr>
              <a:t/>
            </a:r>
            <a:br>
              <a:rPr lang="ru-RU" sz="1800" dirty="0" smtClean="0">
                <a:latin typeface="Constantia" pitchFamily="18" charset="0"/>
                <a:hlinkClick r:id="rId4"/>
              </a:rPr>
            </a:br>
            <a:r>
              <a:rPr lang="ru-RU" sz="1800" dirty="0" smtClean="0">
                <a:latin typeface="Constantia" pitchFamily="18" charset="0"/>
              </a:rPr>
              <a:t/>
            </a:r>
            <a:br>
              <a:rPr lang="ru-RU" sz="1800" dirty="0" smtClean="0">
                <a:latin typeface="Constantia" pitchFamily="18" charset="0"/>
              </a:rPr>
            </a:br>
            <a:r>
              <a:rPr lang="ru-RU" sz="1800" dirty="0" smtClean="0">
                <a:latin typeface="Constantia" pitchFamily="18" charset="0"/>
              </a:rPr>
              <a:t/>
            </a:r>
            <a:br>
              <a:rPr lang="ru-RU" sz="1800" dirty="0" smtClean="0">
                <a:latin typeface="Constantia" pitchFamily="18" charset="0"/>
              </a:rPr>
            </a:br>
            <a:r>
              <a:rPr lang="ru-RU" sz="1800" dirty="0" smtClean="0">
                <a:latin typeface="Constantia" pitchFamily="18" charset="0"/>
              </a:rPr>
              <a:t/>
            </a:r>
            <a:br>
              <a:rPr lang="ru-RU" sz="1800" dirty="0" smtClean="0">
                <a:latin typeface="Constantia" pitchFamily="18" charset="0"/>
              </a:rPr>
            </a:br>
            <a:r>
              <a:rPr lang="ru-RU" sz="1800" dirty="0" smtClean="0">
                <a:latin typeface="Constantia" pitchFamily="18" charset="0"/>
              </a:rPr>
              <a:t/>
            </a:r>
            <a:br>
              <a:rPr lang="ru-RU" sz="1800" dirty="0" smtClean="0">
                <a:latin typeface="Constantia" pitchFamily="18" charset="0"/>
              </a:rPr>
            </a:br>
            <a:r>
              <a:rPr lang="ru-RU" sz="1800" dirty="0" smtClean="0">
                <a:latin typeface="Constantia" pitchFamily="18" charset="0"/>
              </a:rPr>
              <a:t/>
            </a:r>
            <a:br>
              <a:rPr lang="ru-RU" sz="1800" dirty="0" smtClean="0">
                <a:latin typeface="Constantia" pitchFamily="18" charset="0"/>
              </a:rPr>
            </a:br>
            <a:r>
              <a:rPr lang="ru-RU" sz="1800" dirty="0" smtClean="0">
                <a:latin typeface="Constantia" pitchFamily="18" charset="0"/>
              </a:rPr>
              <a:t/>
            </a:r>
            <a:br>
              <a:rPr lang="ru-RU" sz="1800" dirty="0" smtClean="0">
                <a:latin typeface="Constantia" pitchFamily="18" charset="0"/>
              </a:rPr>
            </a:br>
            <a:r>
              <a:rPr lang="ru-RU" sz="1800" dirty="0" smtClean="0">
                <a:latin typeface="Constantia" pitchFamily="18" charset="0"/>
              </a:rPr>
              <a:t/>
            </a:r>
            <a:br>
              <a:rPr lang="ru-RU" sz="1800" dirty="0" smtClean="0">
                <a:latin typeface="Constantia" pitchFamily="18" charset="0"/>
              </a:rPr>
            </a:br>
            <a:r>
              <a:rPr lang="ru-RU" sz="1800" dirty="0" smtClean="0">
                <a:latin typeface="Constantia" pitchFamily="18" charset="0"/>
              </a:rPr>
              <a:t/>
            </a:r>
            <a:br>
              <a:rPr lang="ru-RU" sz="1800" dirty="0" smtClean="0">
                <a:latin typeface="Constantia" pitchFamily="18" charset="0"/>
              </a:rPr>
            </a:br>
            <a:r>
              <a:rPr lang="ru-RU" sz="1800" dirty="0" smtClean="0">
                <a:latin typeface="Constantia" pitchFamily="18" charset="0"/>
              </a:rPr>
              <a:t>Фон слайда 1 - </a:t>
            </a:r>
            <a:r>
              <a:rPr lang="en-US" sz="1800" dirty="0" smtClean="0">
                <a:latin typeface="Constantia" pitchFamily="18" charset="0"/>
                <a:hlinkClick r:id="rId5"/>
              </a:rPr>
              <a:t>http://img-fotki.yandex.ru/get/5412/25585874.166/0_9ff07_5159da24_XL</a:t>
            </a:r>
            <a:r>
              <a:rPr lang="ru-RU" sz="1800" dirty="0" smtClean="0">
                <a:latin typeface="Constantia" pitchFamily="18" charset="0"/>
              </a:rPr>
              <a:t/>
            </a:r>
            <a:br>
              <a:rPr lang="ru-RU" sz="1800" dirty="0" smtClean="0">
                <a:latin typeface="Constantia" pitchFamily="18" charset="0"/>
              </a:rPr>
            </a:br>
            <a:r>
              <a:rPr lang="ru-RU" sz="1800" dirty="0" smtClean="0">
                <a:latin typeface="Constantia" pitchFamily="18" charset="0"/>
              </a:rPr>
              <a:t>Фон основных слайдов – авторская композиция</a:t>
            </a:r>
            <a:br>
              <a:rPr lang="ru-RU" sz="1800" dirty="0" smtClean="0">
                <a:latin typeface="Constantia" pitchFamily="18" charset="0"/>
              </a:rPr>
            </a:br>
            <a:r>
              <a:rPr lang="ru-RU" sz="1800" dirty="0" smtClean="0">
                <a:latin typeface="Constantia" pitchFamily="18" charset="0"/>
              </a:rPr>
              <a:t>Профессор - </a:t>
            </a:r>
            <a:r>
              <a:rPr lang="en-US" sz="1800" dirty="0" smtClean="0">
                <a:latin typeface="Constantia" pitchFamily="18" charset="0"/>
                <a:hlinkClick r:id="rId6"/>
              </a:rPr>
              <a:t>http://pavlovkashkola.ucoz.ru/ED0448.png</a:t>
            </a:r>
            <a:r>
              <a:rPr lang="ru-RU" sz="1800" dirty="0" smtClean="0">
                <a:latin typeface="Constantia" pitchFamily="18" charset="0"/>
              </a:rPr>
              <a:t/>
            </a:r>
            <a:br>
              <a:rPr lang="ru-RU" sz="1800" dirty="0" smtClean="0">
                <a:latin typeface="Constantia" pitchFamily="18" charset="0"/>
              </a:rPr>
            </a:br>
            <a:r>
              <a:rPr lang="ru-RU" sz="1800" dirty="0" smtClean="0">
                <a:latin typeface="Constantia" pitchFamily="18" charset="0"/>
              </a:rPr>
              <a:t>Профессор 1 - </a:t>
            </a:r>
            <a:r>
              <a:rPr lang="en-US" sz="1800" dirty="0" smtClean="0">
                <a:latin typeface="Constantia" pitchFamily="18" charset="0"/>
                <a:hlinkClick r:id="rId7"/>
              </a:rPr>
              <a:t>http://sikorka.blox.pl/resource/nauczyciel1.gif</a:t>
            </a:r>
            <a:r>
              <a:rPr lang="ru-RU" sz="1800" dirty="0" smtClean="0">
                <a:latin typeface="Constantia" pitchFamily="18" charset="0"/>
              </a:rPr>
              <a:t/>
            </a:r>
            <a:br>
              <a:rPr lang="ru-RU" sz="1800" dirty="0" smtClean="0">
                <a:latin typeface="Constantia" pitchFamily="18" charset="0"/>
              </a:rPr>
            </a:br>
            <a:r>
              <a:rPr lang="ru-RU" sz="1800" dirty="0" smtClean="0">
                <a:latin typeface="Constantia" pitchFamily="18" charset="0"/>
              </a:rPr>
              <a:t>Книга - </a:t>
            </a:r>
            <a:r>
              <a:rPr lang="en-US" sz="1800" dirty="0" smtClean="0">
                <a:latin typeface="Constantia" pitchFamily="18" charset="0"/>
                <a:hlinkClick r:id="rId8"/>
              </a:rPr>
              <a:t>http://img-fotki.yandex.ru/get/4702/66124276.3c/0_69b84_283580fb_L.jpg</a:t>
            </a:r>
            <a:r>
              <a:rPr lang="ru-RU" sz="1800" dirty="0" smtClean="0">
                <a:latin typeface="Constantia" pitchFamily="18" charset="0"/>
              </a:rPr>
              <a:t/>
            </a:r>
            <a:br>
              <a:rPr lang="ru-RU" sz="1800" dirty="0" smtClean="0">
                <a:latin typeface="Constantia" pitchFamily="18" charset="0"/>
              </a:rPr>
            </a:br>
            <a:r>
              <a:rPr lang="ru-RU" sz="1800" dirty="0" smtClean="0">
                <a:latin typeface="Constantia" pitchFamily="18" charset="0"/>
              </a:rPr>
              <a:t>Звук «Звездопад» - </a:t>
            </a:r>
            <a:r>
              <a:rPr lang="en-US" sz="1800" u="sng" dirty="0" smtClean="0">
                <a:latin typeface="Constantia" pitchFamily="18" charset="0"/>
                <a:hlinkClick r:id="rId9"/>
              </a:rPr>
              <a:t>http</a:t>
            </a:r>
            <a:r>
              <a:rPr lang="ru-RU" sz="1800" u="sng" dirty="0" smtClean="0">
                <a:latin typeface="Constantia" pitchFamily="18" charset="0"/>
                <a:hlinkClick r:id="rId9"/>
              </a:rPr>
              <a:t>://</a:t>
            </a:r>
            <a:r>
              <a:rPr lang="en-US" sz="1800" u="sng" dirty="0" smtClean="0">
                <a:latin typeface="Constantia" pitchFamily="18" charset="0"/>
                <a:hlinkClick r:id="rId9"/>
              </a:rPr>
              <a:t>www</a:t>
            </a:r>
            <a:r>
              <a:rPr lang="ru-RU" sz="1800" u="sng" dirty="0" smtClean="0">
                <a:latin typeface="Constantia" pitchFamily="18" charset="0"/>
                <a:hlinkClick r:id="rId9"/>
              </a:rPr>
              <a:t>.</a:t>
            </a:r>
            <a:r>
              <a:rPr lang="en-US" sz="1800" u="sng" dirty="0" err="1" smtClean="0">
                <a:latin typeface="Constantia" pitchFamily="18" charset="0"/>
                <a:hlinkClick r:id="rId9"/>
              </a:rPr>
              <a:t>tatarovo</a:t>
            </a:r>
            <a:r>
              <a:rPr lang="ru-RU" sz="1800" u="sng" dirty="0" smtClean="0">
                <a:latin typeface="Constantia" pitchFamily="18" charset="0"/>
                <a:hlinkClick r:id="rId9"/>
              </a:rPr>
              <a:t>.</a:t>
            </a:r>
            <a:r>
              <a:rPr lang="en-US" sz="1800" u="sng" dirty="0" err="1" smtClean="0">
                <a:latin typeface="Constantia" pitchFamily="18" charset="0"/>
                <a:hlinkClick r:id="rId9"/>
              </a:rPr>
              <a:t>ru</a:t>
            </a:r>
            <a:r>
              <a:rPr lang="ru-RU" sz="1800" u="sng" dirty="0" smtClean="0">
                <a:latin typeface="Constantia" pitchFamily="18" charset="0"/>
                <a:hlinkClick r:id="rId9"/>
              </a:rPr>
              <a:t>/</a:t>
            </a:r>
            <a:r>
              <a:rPr lang="en-US" sz="1800" u="sng" dirty="0" smtClean="0">
                <a:latin typeface="Constantia" pitchFamily="18" charset="0"/>
                <a:hlinkClick r:id="rId9"/>
              </a:rPr>
              <a:t>sound</a:t>
            </a:r>
            <a:r>
              <a:rPr lang="ru-RU" sz="1800" u="sng" dirty="0" smtClean="0">
                <a:latin typeface="Constantia" pitchFamily="18" charset="0"/>
                <a:hlinkClick r:id="rId9"/>
              </a:rPr>
              <a:t>.</a:t>
            </a:r>
            <a:r>
              <a:rPr lang="en-US" sz="1800" u="sng" dirty="0" smtClean="0">
                <a:latin typeface="Constantia" pitchFamily="18" charset="0"/>
                <a:hlinkClick r:id="rId9"/>
              </a:rPr>
              <a:t>html</a:t>
            </a:r>
            <a:r>
              <a:rPr lang="ru-RU" sz="1800" u="sng" dirty="0" smtClean="0"/>
              <a:t/>
            </a:r>
            <a:br>
              <a:rPr lang="ru-RU" sz="1800" u="sng" dirty="0" smtClean="0"/>
            </a:br>
            <a:r>
              <a:rPr lang="ru-RU" sz="1800" dirty="0" smtClean="0">
                <a:latin typeface="Constantia" pitchFamily="18" charset="0"/>
              </a:rPr>
              <a:t/>
            </a:r>
            <a:br>
              <a:rPr lang="ru-RU" sz="1800" dirty="0" smtClean="0">
                <a:latin typeface="Constantia" pitchFamily="18" charset="0"/>
              </a:rPr>
            </a:br>
            <a:r>
              <a:rPr lang="ru-RU" sz="1800" dirty="0" smtClean="0">
                <a:latin typeface="Constantia" pitchFamily="18" charset="0"/>
              </a:rPr>
              <a:t/>
            </a:r>
            <a:br>
              <a:rPr lang="ru-RU" sz="1800" dirty="0" smtClean="0">
                <a:latin typeface="Constantia" pitchFamily="18" charset="0"/>
              </a:rPr>
            </a:br>
            <a:r>
              <a:rPr lang="en-US" sz="1800" dirty="0" smtClean="0">
                <a:latin typeface="Constantia" pitchFamily="18" charset="0"/>
              </a:rPr>
              <a:t> </a:t>
            </a:r>
            <a:r>
              <a:rPr lang="ru-RU" sz="1800" dirty="0" smtClean="0">
                <a:latin typeface="Constantia" pitchFamily="18" charset="0"/>
              </a:rPr>
              <a:t/>
            </a:r>
            <a:br>
              <a:rPr lang="ru-RU" sz="1800" dirty="0" smtClean="0">
                <a:latin typeface="Constantia" pitchFamily="18" charset="0"/>
              </a:rPr>
            </a:br>
            <a:r>
              <a:rPr lang="ru-RU" sz="1800" dirty="0" smtClean="0">
                <a:latin typeface="Constantia" pitchFamily="18" charset="0"/>
              </a:rPr>
              <a:t/>
            </a:r>
            <a:br>
              <a:rPr lang="ru-RU" sz="1800" dirty="0" smtClean="0">
                <a:latin typeface="Constantia" pitchFamily="18" charset="0"/>
              </a:rPr>
            </a:br>
            <a:r>
              <a:rPr lang="ru-RU" sz="1800" dirty="0" smtClean="0">
                <a:latin typeface="Constantia" pitchFamily="18" charset="0"/>
              </a:rPr>
              <a:t/>
            </a:r>
            <a:br>
              <a:rPr lang="ru-RU" sz="1800" dirty="0" smtClean="0">
                <a:latin typeface="Constantia" pitchFamily="18" charset="0"/>
              </a:rPr>
            </a:br>
            <a:r>
              <a:rPr lang="ru-RU" sz="1800" dirty="0" smtClean="0">
                <a:latin typeface="Constantia" pitchFamily="18" charset="0"/>
              </a:rPr>
              <a:t/>
            </a:r>
            <a:br>
              <a:rPr lang="ru-RU" sz="1800" dirty="0" smtClean="0">
                <a:latin typeface="Constantia" pitchFamily="18" charset="0"/>
              </a:rPr>
            </a:br>
            <a:r>
              <a:rPr lang="ru-RU" sz="1800" dirty="0" smtClean="0">
                <a:latin typeface="Constantia" pitchFamily="18" charset="0"/>
              </a:rPr>
              <a:t/>
            </a:r>
            <a:br>
              <a:rPr lang="ru-RU" sz="1800" dirty="0" smtClean="0">
                <a:latin typeface="Constantia" pitchFamily="18" charset="0"/>
              </a:rPr>
            </a:br>
            <a:r>
              <a:rPr lang="ru-RU" sz="1800" dirty="0" smtClean="0">
                <a:latin typeface="Constantia" pitchFamily="18" charset="0"/>
              </a:rPr>
              <a:t> </a:t>
            </a:r>
            <a:br>
              <a:rPr lang="ru-RU" sz="1800" dirty="0" smtClean="0">
                <a:latin typeface="Constantia" pitchFamily="18" charset="0"/>
              </a:rPr>
            </a:br>
            <a:r>
              <a:rPr lang="ru-RU" sz="1800" dirty="0" smtClean="0">
                <a:latin typeface="Constantia" pitchFamily="18" charset="0"/>
              </a:rPr>
              <a:t/>
            </a:r>
            <a:br>
              <a:rPr lang="ru-RU" sz="1800" dirty="0" smtClean="0">
                <a:latin typeface="Constantia" pitchFamily="18" charset="0"/>
              </a:rPr>
            </a:br>
            <a:r>
              <a:rPr lang="ru-RU" sz="1800" dirty="0" smtClean="0">
                <a:latin typeface="Constantia" pitchFamily="18" charset="0"/>
              </a:rPr>
              <a:t/>
            </a:r>
            <a:br>
              <a:rPr lang="ru-RU" sz="1800" dirty="0" smtClean="0">
                <a:latin typeface="Constantia" pitchFamily="18" charset="0"/>
              </a:rPr>
            </a:br>
            <a:r>
              <a:rPr lang="ru-RU" sz="1800" dirty="0" smtClean="0">
                <a:latin typeface="Constantia" pitchFamily="18" charset="0"/>
              </a:rPr>
              <a:t/>
            </a:r>
            <a:br>
              <a:rPr lang="ru-RU" sz="1800" dirty="0" smtClean="0">
                <a:latin typeface="Constantia" pitchFamily="18" charset="0"/>
              </a:rPr>
            </a:br>
            <a:endParaRPr lang="ru-RU" sz="1800" dirty="0">
              <a:latin typeface="Constant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5910" y="71414"/>
            <a:ext cx="6400800" cy="50006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Constantia" pitchFamily="18" charset="0"/>
              </a:rPr>
              <a:t>Список Интернет – ресурсов </a:t>
            </a:r>
            <a:endParaRPr lang="ru-RU" sz="2400" b="1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6" name="Управляющая кнопка: сведения 5">
            <a:hlinkClick r:id="rId10" action="ppaction://hlinksldjump" highlightClick="1"/>
          </p:cNvPr>
          <p:cNvSpPr/>
          <p:nvPr/>
        </p:nvSpPr>
        <p:spPr>
          <a:xfrm>
            <a:off x="8204124" y="6428034"/>
            <a:ext cx="725594" cy="358552"/>
          </a:xfrm>
          <a:prstGeom prst="actionButtonInformation">
            <a:avLst/>
          </a:prstGeom>
          <a:solidFill>
            <a:schemeClr val="accent6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flipH="1">
            <a:off x="597314" y="4133463"/>
            <a:ext cx="3117430" cy="23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29322" y="3888300"/>
            <a:ext cx="2357454" cy="262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Вертикальный свиток 7">
            <a:hlinkClick r:id="rId5" action="ppaction://hlinksldjump"/>
          </p:cNvPr>
          <p:cNvSpPr/>
          <p:nvPr/>
        </p:nvSpPr>
        <p:spPr>
          <a:xfrm>
            <a:off x="3000364" y="3917826"/>
            <a:ext cx="1285884" cy="1440000"/>
          </a:xfrm>
          <a:prstGeom prst="verticalScroll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onstantia" pitchFamily="18" charset="0"/>
              </a:rPr>
              <a:t>ДА?</a:t>
            </a:r>
            <a:endParaRPr lang="ru-RU" sz="32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sp>
        <p:nvSpPr>
          <p:cNvPr id="9" name="Вертикальный свиток 8">
            <a:hlinkClick r:id="rId6" action="ppaction://hlinksldjump"/>
          </p:cNvPr>
          <p:cNvSpPr/>
          <p:nvPr/>
        </p:nvSpPr>
        <p:spPr>
          <a:xfrm>
            <a:off x="4786314" y="3917826"/>
            <a:ext cx="1285884" cy="144000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НЕТ?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85720" y="571480"/>
            <a:ext cx="8572560" cy="314327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Кислородсодержащие вещества содержат атом кислорода в  составе функциональной группы…</a:t>
            </a:r>
          </a:p>
          <a:p>
            <a:pPr algn="just">
              <a:lnSpc>
                <a:spcPct val="150000"/>
              </a:lnSpc>
            </a:pP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57686" y="68042"/>
            <a:ext cx="432000" cy="43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1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4" name="Picture 4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759505"/>
            <a:ext cx="1000132" cy="812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flipH="1">
            <a:off x="597314" y="4133463"/>
            <a:ext cx="3117430" cy="23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29322" y="3888300"/>
            <a:ext cx="2357454" cy="262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Вертикальный свиток 7">
            <a:hlinkClick r:id="rId5" action="ppaction://hlinksldjump"/>
          </p:cNvPr>
          <p:cNvSpPr/>
          <p:nvPr/>
        </p:nvSpPr>
        <p:spPr>
          <a:xfrm>
            <a:off x="3000364" y="3917826"/>
            <a:ext cx="1285884" cy="1440000"/>
          </a:xfrm>
          <a:prstGeom prst="verticalScroll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onstantia" pitchFamily="18" charset="0"/>
              </a:rPr>
              <a:t>ДА?</a:t>
            </a:r>
            <a:endParaRPr lang="ru-RU" sz="32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sp>
        <p:nvSpPr>
          <p:cNvPr id="9" name="Вертикальный свиток 8">
            <a:hlinkClick r:id="rId6" action="ppaction://hlinksldjump"/>
          </p:cNvPr>
          <p:cNvSpPr/>
          <p:nvPr/>
        </p:nvSpPr>
        <p:spPr>
          <a:xfrm>
            <a:off x="4786314" y="3917826"/>
            <a:ext cx="1285884" cy="144000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НЕТ?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85720" y="571480"/>
            <a:ext cx="8572560" cy="314327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Группа атомов, определяющая характерные свойства вещества, называется функциональной группой…</a:t>
            </a:r>
          </a:p>
          <a:p>
            <a:pPr algn="just">
              <a:lnSpc>
                <a:spcPct val="150000"/>
              </a:lnSpc>
            </a:pP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57686" y="68042"/>
            <a:ext cx="432000" cy="43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2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flipH="1">
            <a:off x="597314" y="4133463"/>
            <a:ext cx="3117430" cy="23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29322" y="3888300"/>
            <a:ext cx="2357454" cy="262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Вертикальный свиток 7">
            <a:hlinkClick r:id="rId5" action="ppaction://hlinksldjump"/>
          </p:cNvPr>
          <p:cNvSpPr/>
          <p:nvPr/>
        </p:nvSpPr>
        <p:spPr>
          <a:xfrm>
            <a:off x="3000364" y="3917826"/>
            <a:ext cx="1285884" cy="1440000"/>
          </a:xfrm>
          <a:prstGeom prst="verticalScroll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onstantia" pitchFamily="18" charset="0"/>
              </a:rPr>
              <a:t>ДА?</a:t>
            </a:r>
            <a:endParaRPr lang="ru-RU" sz="32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sp>
        <p:nvSpPr>
          <p:cNvPr id="9" name="Вертикальный свиток 8">
            <a:hlinkClick r:id="rId6" action="ppaction://hlinksldjump"/>
          </p:cNvPr>
          <p:cNvSpPr/>
          <p:nvPr/>
        </p:nvSpPr>
        <p:spPr>
          <a:xfrm>
            <a:off x="4786314" y="3917826"/>
            <a:ext cx="1285884" cy="144000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НЕТ?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85720" y="571480"/>
            <a:ext cx="8572560" cy="314327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Constantia" pitchFamily="18" charset="0"/>
              </a:rPr>
              <a:t>R-C</a:t>
            </a: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ООН – общая формула альдегидов…</a:t>
            </a: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57686" y="68042"/>
            <a:ext cx="432000" cy="43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3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flipH="1">
            <a:off x="597314" y="4133463"/>
            <a:ext cx="3117430" cy="23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29322" y="3888300"/>
            <a:ext cx="2357454" cy="262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Вертикальный свиток 7">
            <a:hlinkClick r:id="rId5" action="ppaction://hlinksldjump"/>
          </p:cNvPr>
          <p:cNvSpPr/>
          <p:nvPr/>
        </p:nvSpPr>
        <p:spPr>
          <a:xfrm>
            <a:off x="3000364" y="3917826"/>
            <a:ext cx="1285884" cy="1440000"/>
          </a:xfrm>
          <a:prstGeom prst="verticalScroll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onstantia" pitchFamily="18" charset="0"/>
              </a:rPr>
              <a:t>ДА?</a:t>
            </a:r>
            <a:endParaRPr lang="ru-RU" sz="32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sp>
        <p:nvSpPr>
          <p:cNvPr id="9" name="Вертикальный свиток 8">
            <a:hlinkClick r:id="rId6" action="ppaction://hlinksldjump"/>
          </p:cNvPr>
          <p:cNvSpPr/>
          <p:nvPr/>
        </p:nvSpPr>
        <p:spPr>
          <a:xfrm>
            <a:off x="4786314" y="3917826"/>
            <a:ext cx="1285884" cy="144000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НЕТ?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85720" y="571480"/>
            <a:ext cx="8572560" cy="314327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Электронный эффект – это смещение электронной плотности от одного атома к другому…</a:t>
            </a: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57686" y="68042"/>
            <a:ext cx="432000" cy="43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4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flipH="1">
            <a:off x="597314" y="4133463"/>
            <a:ext cx="3117430" cy="23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29322" y="3888300"/>
            <a:ext cx="2357454" cy="262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Вертикальный свиток 7">
            <a:hlinkClick r:id="rId5" action="ppaction://hlinksldjump"/>
          </p:cNvPr>
          <p:cNvSpPr/>
          <p:nvPr/>
        </p:nvSpPr>
        <p:spPr>
          <a:xfrm>
            <a:off x="3000364" y="3917826"/>
            <a:ext cx="1285884" cy="1440000"/>
          </a:xfrm>
          <a:prstGeom prst="verticalScroll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onstantia" pitchFamily="18" charset="0"/>
              </a:rPr>
              <a:t>ДА?</a:t>
            </a:r>
            <a:endParaRPr lang="ru-RU" sz="32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sp>
        <p:nvSpPr>
          <p:cNvPr id="9" name="Вертикальный свиток 8">
            <a:hlinkClick r:id="rId6" action="ppaction://hlinksldjump"/>
          </p:cNvPr>
          <p:cNvSpPr/>
          <p:nvPr/>
        </p:nvSpPr>
        <p:spPr>
          <a:xfrm>
            <a:off x="4786314" y="3917826"/>
            <a:ext cx="1285884" cy="144000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НЕТ?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85720" y="571480"/>
            <a:ext cx="8572560" cy="314327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Атомы в молекуле взаимно влияют друг на друга…</a:t>
            </a: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57686" y="68042"/>
            <a:ext cx="432000" cy="43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5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flipH="1">
            <a:off x="597314" y="4133463"/>
            <a:ext cx="3117430" cy="23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29322" y="3888300"/>
            <a:ext cx="2357454" cy="262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Вертикальный свиток 7">
            <a:hlinkClick r:id="rId5" action="ppaction://hlinksldjump"/>
          </p:cNvPr>
          <p:cNvSpPr/>
          <p:nvPr/>
        </p:nvSpPr>
        <p:spPr>
          <a:xfrm>
            <a:off x="3000364" y="3917826"/>
            <a:ext cx="1285884" cy="1440000"/>
          </a:xfrm>
          <a:prstGeom prst="verticalScroll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onstantia" pitchFamily="18" charset="0"/>
              </a:rPr>
              <a:t>ДА?</a:t>
            </a:r>
            <a:endParaRPr lang="ru-RU" sz="32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sp>
        <p:nvSpPr>
          <p:cNvPr id="9" name="Вертикальный свиток 8">
            <a:hlinkClick r:id="rId6" action="ppaction://hlinksldjump"/>
          </p:cNvPr>
          <p:cNvSpPr/>
          <p:nvPr/>
        </p:nvSpPr>
        <p:spPr>
          <a:xfrm>
            <a:off x="4786314" y="3917826"/>
            <a:ext cx="1285884" cy="144000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НЕТ?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85720" y="571480"/>
            <a:ext cx="8572560" cy="314327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Группа – С=О называется карбоксильной…</a:t>
            </a: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57686" y="68042"/>
            <a:ext cx="432000" cy="43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6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1000" t="-1000" r="-1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 flipH="1">
            <a:off x="597314" y="4133463"/>
            <a:ext cx="3117430" cy="236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929322" y="3888300"/>
            <a:ext cx="2357454" cy="262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Вертикальный свиток 7">
            <a:hlinkClick r:id="rId5" action="ppaction://hlinksldjump"/>
          </p:cNvPr>
          <p:cNvSpPr/>
          <p:nvPr/>
        </p:nvSpPr>
        <p:spPr>
          <a:xfrm>
            <a:off x="3000364" y="3917826"/>
            <a:ext cx="1285884" cy="1440000"/>
          </a:xfrm>
          <a:prstGeom prst="verticalScroll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latin typeface="Constantia" pitchFamily="18" charset="0"/>
              </a:rPr>
              <a:t>ДА?</a:t>
            </a:r>
            <a:endParaRPr lang="ru-RU" sz="3200" b="1" dirty="0">
              <a:solidFill>
                <a:srgbClr val="FFC000"/>
              </a:solidFill>
              <a:latin typeface="Constantia" pitchFamily="18" charset="0"/>
            </a:endParaRPr>
          </a:p>
        </p:txBody>
      </p:sp>
      <p:sp>
        <p:nvSpPr>
          <p:cNvPr id="9" name="Вертикальный свиток 8">
            <a:hlinkClick r:id="rId6" action="ppaction://hlinksldjump"/>
          </p:cNvPr>
          <p:cNvSpPr/>
          <p:nvPr/>
        </p:nvSpPr>
        <p:spPr>
          <a:xfrm>
            <a:off x="4786314" y="3917826"/>
            <a:ext cx="1285884" cy="1440000"/>
          </a:xfrm>
          <a:prstGeom prst="vertic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НЕТ?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85720" y="571480"/>
            <a:ext cx="8572560" cy="3143272"/>
          </a:xfrm>
          <a:prstGeom prst="horizontalScroll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Фенол – представитель ароматических спиртов…</a:t>
            </a:r>
          </a:p>
          <a:p>
            <a:pPr algn="ctr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357686" y="68042"/>
            <a:ext cx="432000" cy="432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7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548</Words>
  <Application>Microsoft Office PowerPoint</Application>
  <PresentationFormat>Экран (4:3)</PresentationFormat>
  <Paragraphs>241</Paragraphs>
  <Slides>25</Slides>
  <Notes>3</Notes>
  <HiddenSlides>2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Правила игры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           Фон слайда 1 - http://img-fotki.yandex.ru/get/5412/25585874.166/0_9ff07_5159da24_XL Фон основных слайдов – авторская композиция Профессор - http://pavlovkashkola.ucoz.ru/ED0448.png Профессор 1 - http://sikorka.blox.pl/resource/nauczyciel1.gif Книга - http://img-fotki.yandex.ru/get/4702/66124276.3c/0_69b84_283580fb_L.jpg Звук «Звездопад» - http://www.tatarovo.ru/sound.html             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Интерактивная игра «Лабиринт»</dc:title>
  <dc:creator>Admin</dc:creator>
  <cp:lastModifiedBy>Admin</cp:lastModifiedBy>
  <cp:revision>122</cp:revision>
  <dcterms:created xsi:type="dcterms:W3CDTF">2012-08-06T16:15:18Z</dcterms:created>
  <dcterms:modified xsi:type="dcterms:W3CDTF">2012-09-24T00:02:56Z</dcterms:modified>
</cp:coreProperties>
</file>